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58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82A047-07A5-4AA5-B8AD-DD8E97DBD9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0166E7-91E0-4B71-94A8-B289EA3B95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D6157-7057-4121-80B7-24A6C3670D13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60AD0-2BA8-464F-AADF-FCEEAF30F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FD11D-4AA9-4AAB-9E40-647EB4C2FF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9D609-1C14-4F90-9E0A-46F1522C9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74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00874-FD5A-44D9-9C7A-5B0087ADA442}" type="datetimeFigureOut">
              <a:rPr lang="en-US" smtClean="0"/>
              <a:t>6/3/2017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05385-E98E-49BA-8C90-6BD8BD57D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51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FCF3-AB88-45EA-972F-553BA7D8DF7A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10910-001A-42A2-9C04-310B539CB0E0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8E4F-5994-48BF-B3BB-5EBC61AD9548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EE18-06F0-461B-974A-0733ACD1EFDB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935-873E-4EDC-9A67-AD9BD02EE144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7A1A-3FAA-482E-92F9-BC757A7722B4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C93E2-077A-4AA0-BB86-0540E2169443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0E05-59E5-4CCA-89C4-C311D10CD94E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939FA6D-AD62-457C-BCFB-A60CE47B5EEC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EC75-BC81-45B9-B155-5520797B97BB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9ABC-C845-4C1A-B3D2-904FC1FB41E1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8BEF-F98D-4B33-A43F-A412BD42204E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752F-9009-4FCC-BA3E-2A46A897CC6C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56319-EA72-4559-BB35-39823CF00902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36DF5-96DB-4A70-82B1-4466589B232F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C8AA-8BB8-4E0F-A21D-8FC529272399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F4A0-582D-446F-BFC9-A04E8F4085CF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DAB38-0DD6-4E53-8AD9-F293E0748432}" type="datetime1">
              <a:rPr lang="en-US" smtClean="0"/>
              <a:t>6/3/2017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D3C188ED-0C62-410F-86D3-ED4D999B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753229"/>
            <a:ext cx="11430000" cy="107979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PHILOSOPHY</a:t>
            </a:r>
          </a:p>
        </p:txBody>
      </p:sp>
      <p:sp>
        <p:nvSpPr>
          <p:cNvPr id="7" name="Teardrop 6">
            <a:extLst>
              <a:ext uri="{FF2B5EF4-FFF2-40B4-BE49-F238E27FC236}">
                <a16:creationId xmlns:a16="http://schemas.microsoft.com/office/drawing/2014/main" id="{776C4755-5D08-4805-B58A-A82FEF81CDE6}"/>
              </a:ext>
            </a:extLst>
          </p:cNvPr>
          <p:cNvSpPr/>
          <p:nvPr/>
        </p:nvSpPr>
        <p:spPr>
          <a:xfrm>
            <a:off x="8764172" y="4557932"/>
            <a:ext cx="3066757" cy="203981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  <a:latin typeface="Broadway" panose="04040905080B02020502" pitchFamily="82" charset="0"/>
              </a:rPr>
              <a:t>A</a:t>
            </a:r>
            <a:r>
              <a:rPr lang="en-US" i="1" dirty="0">
                <a:solidFill>
                  <a:schemeClr val="tx1"/>
                </a:solidFill>
                <a:latin typeface="Broadway" panose="04040905080B02020502" pitchFamily="82" charset="0"/>
              </a:rPr>
              <a:t>ASHRAM</a:t>
            </a:r>
            <a:r>
              <a:rPr lang="en-US" sz="2400" i="1" dirty="0">
                <a:solidFill>
                  <a:schemeClr val="tx1"/>
                </a:solidFill>
                <a:latin typeface="Broadway" panose="04040905080B02020502" pitchFamily="82" charset="0"/>
              </a:rPr>
              <a:t> IAS</a:t>
            </a:r>
          </a:p>
        </p:txBody>
      </p:sp>
    </p:spTree>
    <p:extLst>
      <p:ext uri="{BB962C8B-B14F-4D97-AF65-F5344CB8AC3E}">
        <p14:creationId xmlns:p14="http://schemas.microsoft.com/office/powerpoint/2010/main" val="406239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D3C188ED-0C62-410F-86D3-ED4D999B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753229"/>
            <a:ext cx="11430000" cy="107979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NATURE OF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79081-B87D-445C-9117-B6EDBBE32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038" y="2278973"/>
            <a:ext cx="7906042" cy="4288290"/>
          </a:xfrm>
          <a:ln w="50800">
            <a:solidFill>
              <a:schemeClr val="accen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Philosophy is a rational study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Philosophy is an impartial study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Philosophy is a systematic study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Subject matters of philosophy are universe and life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Philosophy applies as a whole method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The aim and objective of philosophy is to explain the universe and life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600" dirty="0">
              <a:solidFill>
                <a:schemeClr val="bg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28A37F-9092-47C2-AB39-5DCD8B5FE4AD}"/>
              </a:ext>
            </a:extLst>
          </p:cNvPr>
          <p:cNvSpPr/>
          <p:nvPr/>
        </p:nvSpPr>
        <p:spPr>
          <a:xfrm>
            <a:off x="3854548" y="2110156"/>
            <a:ext cx="110200" cy="4611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24959C6A-9479-4FE5-B7CA-E17A4F9CB4D9}"/>
              </a:ext>
            </a:extLst>
          </p:cNvPr>
          <p:cNvSpPr/>
          <p:nvPr/>
        </p:nvSpPr>
        <p:spPr>
          <a:xfrm>
            <a:off x="14066" y="2278972"/>
            <a:ext cx="3488788" cy="81592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So philosophy is different from religion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73DEFF85-776B-439E-B39D-0B3670FDB3C9}"/>
              </a:ext>
            </a:extLst>
          </p:cNvPr>
          <p:cNvSpPr/>
          <p:nvPr/>
        </p:nvSpPr>
        <p:spPr>
          <a:xfrm>
            <a:off x="447820" y="3134753"/>
            <a:ext cx="2785403" cy="56035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Means without being biased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2B4688E1-0BD4-4BE4-9C1B-F59E5D406C82}"/>
              </a:ext>
            </a:extLst>
          </p:cNvPr>
          <p:cNvSpPr/>
          <p:nvPr/>
        </p:nvSpPr>
        <p:spPr>
          <a:xfrm>
            <a:off x="518160" y="3824066"/>
            <a:ext cx="2785403" cy="651334"/>
          </a:xfrm>
          <a:prstGeom prst="cloud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Not a casual study</a:t>
            </a:r>
          </a:p>
        </p:txBody>
      </p:sp>
      <p:pic>
        <p:nvPicPr>
          <p:cNvPr id="12" name="Graphic 11" descr="Arrow: Straight">
            <a:extLst>
              <a:ext uri="{FF2B5EF4-FFF2-40B4-BE49-F238E27FC236}">
                <a16:creationId xmlns:a16="http://schemas.microsoft.com/office/drawing/2014/main" id="{E957EBDB-22D3-4582-80AF-B8C94F882B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20571" y="2369940"/>
            <a:ext cx="1446627" cy="680174"/>
          </a:xfrm>
          <a:prstGeom prst="rect">
            <a:avLst/>
          </a:prstGeom>
        </p:spPr>
      </p:pic>
      <p:sp>
        <p:nvSpPr>
          <p:cNvPr id="18" name="Teardrop 17">
            <a:extLst>
              <a:ext uri="{FF2B5EF4-FFF2-40B4-BE49-F238E27FC236}">
                <a16:creationId xmlns:a16="http://schemas.microsoft.com/office/drawing/2014/main" id="{627A3440-F31D-46AE-907E-4E9E931F0439}"/>
              </a:ext>
            </a:extLst>
          </p:cNvPr>
          <p:cNvSpPr/>
          <p:nvPr/>
        </p:nvSpPr>
        <p:spPr>
          <a:xfrm>
            <a:off x="14066" y="4595210"/>
            <a:ext cx="3713872" cy="1045937"/>
          </a:xfrm>
          <a:prstGeom prst="teardrop">
            <a:avLst>
              <a:gd name="adj" fmla="val 96969"/>
            </a:avLst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Science studies its subject matters piecemeal &amp; partwise so different from philosophy.</a:t>
            </a:r>
          </a:p>
        </p:txBody>
      </p:sp>
      <p:sp>
        <p:nvSpPr>
          <p:cNvPr id="19" name="Teardrop 18">
            <a:extLst>
              <a:ext uri="{FF2B5EF4-FFF2-40B4-BE49-F238E27FC236}">
                <a16:creationId xmlns:a16="http://schemas.microsoft.com/office/drawing/2014/main" id="{F274B02D-1D9E-4982-8146-9817B829E392}"/>
              </a:ext>
            </a:extLst>
          </p:cNvPr>
          <p:cNvSpPr/>
          <p:nvPr/>
        </p:nvSpPr>
        <p:spPr>
          <a:xfrm>
            <a:off x="-30482" y="5704686"/>
            <a:ext cx="3713872" cy="1017326"/>
          </a:xfrm>
          <a:prstGeom prst="teardrop">
            <a:avLst>
              <a:gd name="adj" fmla="val 96969"/>
            </a:avLst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Methods are of two kinds – Analytical and as a whole. Science applies analytical method</a:t>
            </a:r>
          </a:p>
        </p:txBody>
      </p:sp>
      <p:pic>
        <p:nvPicPr>
          <p:cNvPr id="20" name="Graphic 19" descr="Arrow: Straight">
            <a:extLst>
              <a:ext uri="{FF2B5EF4-FFF2-40B4-BE49-F238E27FC236}">
                <a16:creationId xmlns:a16="http://schemas.microsoft.com/office/drawing/2014/main" id="{D03BC219-CDE8-423D-BAB7-467D575A02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20572" y="3112828"/>
            <a:ext cx="1446627" cy="680174"/>
          </a:xfrm>
          <a:prstGeom prst="rect">
            <a:avLst/>
          </a:prstGeom>
        </p:spPr>
      </p:pic>
      <p:pic>
        <p:nvPicPr>
          <p:cNvPr id="21" name="Graphic 20" descr="Arrow: Straight">
            <a:extLst>
              <a:ext uri="{FF2B5EF4-FFF2-40B4-BE49-F238E27FC236}">
                <a16:creationId xmlns:a16="http://schemas.microsoft.com/office/drawing/2014/main" id="{B3FDF0A3-AC6D-42FC-8C43-0C2BC3A32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55742" y="3796991"/>
            <a:ext cx="1446627" cy="68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21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8" grpId="0" animBg="1"/>
      <p:bldP spid="9" grpId="0" animBg="1"/>
      <p:bldP spid="10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>
            <a:extLst>
              <a:ext uri="{FF2B5EF4-FFF2-40B4-BE49-F238E27FC236}">
                <a16:creationId xmlns:a16="http://schemas.microsoft.com/office/drawing/2014/main" id="{D3C188ED-0C62-410F-86D3-ED4D999B9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753229"/>
            <a:ext cx="11430000" cy="1079795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Broadway" panose="04040905080B02020502" pitchFamily="82" charset="0"/>
              </a:rPr>
              <a:t>BRANCHES OF PHILOSOPHY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FD7F79-BB96-4C4F-B42F-8DA5CD96D2C7}"/>
              </a:ext>
            </a:extLst>
          </p:cNvPr>
          <p:cNvGrpSpPr/>
          <p:nvPr/>
        </p:nvGrpSpPr>
        <p:grpSpPr>
          <a:xfrm>
            <a:off x="6839046" y="5606364"/>
            <a:ext cx="5201410" cy="411873"/>
            <a:chOff x="6756127" y="3603712"/>
            <a:chExt cx="5201410" cy="411873"/>
          </a:xfrm>
          <a:blipFill>
            <a:blip r:embed="rId4"/>
            <a:tile tx="0" ty="0" sx="100000" sy="100000" flip="none" algn="tl"/>
          </a:blipFill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2ABD9E59-22B7-4B3A-83BE-353F62397FD4}"/>
                </a:ext>
              </a:extLst>
            </p:cNvPr>
            <p:cNvSpPr/>
            <p:nvPr/>
          </p:nvSpPr>
          <p:spPr>
            <a:xfrm>
              <a:off x="6756127" y="3603712"/>
              <a:ext cx="5201410" cy="411873"/>
            </a:xfrm>
            <a:prstGeom prst="roundRect">
              <a:avLst>
                <a:gd name="adj" fmla="val 10000"/>
              </a:avLst>
            </a:prstGeom>
            <a:noFill/>
            <a:ln w="508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ctangle: Rounded Corners 4">
              <a:extLst>
                <a:ext uri="{FF2B5EF4-FFF2-40B4-BE49-F238E27FC236}">
                  <a16:creationId xmlns:a16="http://schemas.microsoft.com/office/drawing/2014/main" id="{E8C7C8F4-C86B-4916-B8A3-A0F7DD3701F4}"/>
                </a:ext>
              </a:extLst>
            </p:cNvPr>
            <p:cNvSpPr txBox="1"/>
            <p:nvPr/>
          </p:nvSpPr>
          <p:spPr>
            <a:xfrm>
              <a:off x="8325598" y="3603712"/>
              <a:ext cx="3622891" cy="40282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200" kern="1200" dirty="0">
                  <a:latin typeface="Comic Sans MS" panose="030F0702030302020204" pitchFamily="66" charset="0"/>
                </a:rPr>
                <a:t>Not in syllabus of Philosophy. It is </a:t>
              </a:r>
              <a:r>
                <a:rPr lang="en-US" sz="1200" b="1" kern="1200" dirty="0">
                  <a:latin typeface="Comic Sans MS" panose="030F0702030302020204" pitchFamily="66" charset="0"/>
                </a:rPr>
                <a:t>GS - IV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F3D23EB-87A2-4EE2-BB8E-DEC02806A3DB}"/>
              </a:ext>
            </a:extLst>
          </p:cNvPr>
          <p:cNvGrpSpPr/>
          <p:nvPr/>
        </p:nvGrpSpPr>
        <p:grpSpPr>
          <a:xfrm>
            <a:off x="340259" y="5586976"/>
            <a:ext cx="5154257" cy="447993"/>
            <a:chOff x="257340" y="3584324"/>
            <a:chExt cx="5154257" cy="447993"/>
          </a:xfrm>
          <a:noFill/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C37D7F1E-C0FD-46CA-90BB-06DD470813F6}"/>
                </a:ext>
              </a:extLst>
            </p:cNvPr>
            <p:cNvSpPr/>
            <p:nvPr/>
          </p:nvSpPr>
          <p:spPr>
            <a:xfrm>
              <a:off x="257340" y="3584324"/>
              <a:ext cx="5154257" cy="447993"/>
            </a:xfrm>
            <a:prstGeom prst="roundRect">
              <a:avLst>
                <a:gd name="adj" fmla="val 10000"/>
              </a:avLst>
            </a:prstGeom>
            <a:grpFill/>
            <a:ln w="508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: Rounded Corners 6">
              <a:extLst>
                <a:ext uri="{FF2B5EF4-FFF2-40B4-BE49-F238E27FC236}">
                  <a16:creationId xmlns:a16="http://schemas.microsoft.com/office/drawing/2014/main" id="{010BB2F0-4EBC-4AD3-8EF6-A2DE7A802BC9}"/>
                </a:ext>
              </a:extLst>
            </p:cNvPr>
            <p:cNvSpPr txBox="1"/>
            <p:nvPr/>
          </p:nvSpPr>
          <p:spPr>
            <a:xfrm>
              <a:off x="267181" y="3603712"/>
              <a:ext cx="3588297" cy="41876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200" kern="1200" dirty="0">
                  <a:latin typeface="Comic Sans MS" panose="030F0702030302020204" pitchFamily="66" charset="0"/>
                </a:rPr>
                <a:t>Logical reasoning is not in syllabus of Philosophy. It is in </a:t>
              </a:r>
              <a:r>
                <a:rPr lang="en-US" sz="1200" b="1" kern="1200" dirty="0">
                  <a:latin typeface="Comic Sans MS" panose="030F0702030302020204" pitchFamily="66" charset="0"/>
                </a:rPr>
                <a:t>CSAT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414696D-1540-47A7-89CC-0212645FDFEB}"/>
              </a:ext>
            </a:extLst>
          </p:cNvPr>
          <p:cNvGrpSpPr/>
          <p:nvPr/>
        </p:nvGrpSpPr>
        <p:grpSpPr>
          <a:xfrm>
            <a:off x="6839046" y="2197617"/>
            <a:ext cx="5201410" cy="2758379"/>
            <a:chOff x="6756127" y="194965"/>
            <a:chExt cx="5201410" cy="2758379"/>
          </a:xfrm>
          <a:blipFill>
            <a:blip r:embed="rId4"/>
            <a:tile tx="0" ty="0" sx="100000" sy="100000" flip="none" algn="tl"/>
          </a:blipFill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C810548-DA54-4557-94B7-B923568AE261}"/>
                </a:ext>
              </a:extLst>
            </p:cNvPr>
            <p:cNvSpPr/>
            <p:nvPr/>
          </p:nvSpPr>
          <p:spPr>
            <a:xfrm>
              <a:off x="6756127" y="194965"/>
              <a:ext cx="5201410" cy="2743199"/>
            </a:xfrm>
            <a:prstGeom prst="roundRect">
              <a:avLst>
                <a:gd name="adj" fmla="val 10000"/>
              </a:avLst>
            </a:prstGeom>
            <a:noFill/>
            <a:ln w="508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: Rounded Corners 8">
              <a:extLst>
                <a:ext uri="{FF2B5EF4-FFF2-40B4-BE49-F238E27FC236}">
                  <a16:creationId xmlns:a16="http://schemas.microsoft.com/office/drawing/2014/main" id="{A6C0E623-0023-4848-97E4-0FB600481250}"/>
                </a:ext>
              </a:extLst>
            </p:cNvPr>
            <p:cNvSpPr txBox="1"/>
            <p:nvPr/>
          </p:nvSpPr>
          <p:spPr>
            <a:xfrm>
              <a:off x="7617363" y="255224"/>
              <a:ext cx="4279916" cy="269812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200" kern="1200" dirty="0">
                  <a:latin typeface="Comic Sans MS" panose="030F0702030302020204" pitchFamily="66" charset="0"/>
                </a:rPr>
                <a:t>Studies issues of knowledge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en-US" sz="1200" b="1" u="sng" kern="1200" dirty="0">
                  <a:latin typeface="Comic Sans MS" panose="030F0702030302020204" pitchFamily="66" charset="0"/>
                </a:rPr>
                <a:t>CENTRAL QUESTION</a:t>
              </a:r>
              <a:endParaRPr lang="en-US" sz="1200" kern="1200" dirty="0">
                <a:latin typeface="Comic Sans MS" panose="030F0702030302020204" pitchFamily="66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n-US" sz="1200" b="1" kern="1200" dirty="0">
                  <a:latin typeface="Comic Sans MS" panose="030F0702030302020204" pitchFamily="66" charset="0"/>
                </a:rPr>
                <a:t>Source of knowledge: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kern="1200" dirty="0">
                  <a:latin typeface="Comic Sans MS" panose="030F0702030302020204" pitchFamily="66" charset="0"/>
                </a:rPr>
                <a:t>Only reason – Rationalism: </a:t>
              </a:r>
              <a:r>
                <a:rPr lang="en-US" sz="1100" kern="1200" dirty="0" err="1">
                  <a:latin typeface="Comic Sans MS" panose="030F0702030302020204" pitchFamily="66" charset="0"/>
                </a:rPr>
                <a:t>Descarles</a:t>
              </a:r>
              <a:r>
                <a:rPr lang="en-US" sz="1100" kern="1200" dirty="0">
                  <a:latin typeface="Comic Sans MS" panose="030F0702030302020204" pitchFamily="66" charset="0"/>
                </a:rPr>
                <a:t>, Spinoza, </a:t>
              </a:r>
              <a:r>
                <a:rPr lang="en-US" sz="1100" kern="1200" dirty="0" err="1">
                  <a:latin typeface="Comic Sans MS" panose="030F0702030302020204" pitchFamily="66" charset="0"/>
                </a:rPr>
                <a:t>Leipniz</a:t>
              </a:r>
              <a:endParaRPr lang="en-US" sz="1100" kern="1200" dirty="0">
                <a:latin typeface="Comic Sans MS" panose="030F0702030302020204" pitchFamily="66" charset="0"/>
              </a:endParaRP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kern="1200" dirty="0">
                  <a:latin typeface="Comic Sans MS" panose="030F0702030302020204" pitchFamily="66" charset="0"/>
                </a:rPr>
                <a:t>Only experience – </a:t>
              </a:r>
              <a:r>
                <a:rPr lang="en-US" sz="1100" kern="1200" dirty="0" err="1">
                  <a:latin typeface="Comic Sans MS" panose="030F0702030302020204" pitchFamily="66" charset="0"/>
                </a:rPr>
                <a:t>Empirialism</a:t>
              </a:r>
              <a:r>
                <a:rPr lang="en-US" sz="1100" kern="1200" dirty="0">
                  <a:latin typeface="Comic Sans MS" panose="030F0702030302020204" pitchFamily="66" charset="0"/>
                </a:rPr>
                <a:t>: Locke, Berkeley, Hume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kern="1200" dirty="0">
                  <a:latin typeface="Comic Sans MS" panose="030F0702030302020204" pitchFamily="66" charset="0"/>
                </a:rPr>
                <a:t>Both reason &amp; experience - criticism: Kant 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n-US" sz="1200" b="1" kern="1200" dirty="0">
                  <a:latin typeface="Comic Sans MS" panose="030F0702030302020204" pitchFamily="66" charset="0"/>
                </a:rPr>
                <a:t>Nature of knowledge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kern="1200" dirty="0">
                  <a:latin typeface="Comic Sans MS" panose="030F0702030302020204" pitchFamily="66" charset="0"/>
                </a:rPr>
                <a:t>Rationalism: Universal &amp; Necessary, not new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kern="1200" dirty="0" err="1">
                  <a:latin typeface="Comic Sans MS" panose="030F0702030302020204" pitchFamily="66" charset="0"/>
                </a:rPr>
                <a:t>Empirialism</a:t>
              </a:r>
              <a:r>
                <a:rPr lang="en-US" sz="1100" kern="1200" dirty="0">
                  <a:latin typeface="Comic Sans MS" panose="030F0702030302020204" pitchFamily="66" charset="0"/>
                </a:rPr>
                <a:t>: Not universal &amp; not necessary, new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kern="1200" dirty="0">
                  <a:latin typeface="Comic Sans MS" panose="030F0702030302020204" pitchFamily="66" charset="0"/>
                </a:rPr>
                <a:t>Criticism – Universal &amp; Necessary, new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n-US" sz="1200" b="1" kern="1200" dirty="0">
                  <a:latin typeface="Comic Sans MS" panose="030F0702030302020204" pitchFamily="66" charset="0"/>
                </a:rPr>
                <a:t>Limit of knowledge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endParaRPr lang="en-US" sz="1200" kern="1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50612C0-ABA1-426A-8C4F-F45EBB8472D3}"/>
              </a:ext>
            </a:extLst>
          </p:cNvPr>
          <p:cNvGrpSpPr/>
          <p:nvPr/>
        </p:nvGrpSpPr>
        <p:grpSpPr>
          <a:xfrm>
            <a:off x="151544" y="2183254"/>
            <a:ext cx="5201410" cy="2747199"/>
            <a:chOff x="68625" y="180602"/>
            <a:chExt cx="5201410" cy="2747199"/>
          </a:xfrm>
          <a:noFill/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BA0FE0A3-631D-43E9-A73F-21CF5324168A}"/>
                </a:ext>
              </a:extLst>
            </p:cNvPr>
            <p:cNvSpPr/>
            <p:nvPr/>
          </p:nvSpPr>
          <p:spPr>
            <a:xfrm>
              <a:off x="68625" y="180602"/>
              <a:ext cx="5201410" cy="2747199"/>
            </a:xfrm>
            <a:prstGeom prst="roundRect">
              <a:avLst>
                <a:gd name="adj" fmla="val 10000"/>
              </a:avLst>
            </a:prstGeom>
            <a:grpFill/>
            <a:ln w="508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: Rounded Corners 10">
              <a:extLst>
                <a:ext uri="{FF2B5EF4-FFF2-40B4-BE49-F238E27FC236}">
                  <a16:creationId xmlns:a16="http://schemas.microsoft.com/office/drawing/2014/main" id="{3BE3670D-9D5D-4CC7-A239-BC8FCBC7D469}"/>
                </a:ext>
              </a:extLst>
            </p:cNvPr>
            <p:cNvSpPr txBox="1"/>
            <p:nvPr/>
          </p:nvSpPr>
          <p:spPr>
            <a:xfrm>
              <a:off x="128972" y="240949"/>
              <a:ext cx="4191297" cy="231433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200" kern="1200" dirty="0">
                  <a:latin typeface="Comic Sans MS" panose="030F0702030302020204" pitchFamily="66" charset="0"/>
                </a:rPr>
                <a:t>Meta – Beyond; Physics – Physical World.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200" kern="1200" dirty="0">
                  <a:latin typeface="Comic Sans MS" panose="030F0702030302020204" pitchFamily="66" charset="0"/>
                </a:rPr>
                <a:t>So a study of world’s cause which is beyond this world.</a:t>
              </a:r>
            </a:p>
            <a:p>
              <a:pPr marL="114300" lvl="1" indent="-11430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r>
                <a:rPr lang="en-US" sz="1200" b="1" u="sng" kern="1200" dirty="0">
                  <a:latin typeface="Comic Sans MS" panose="030F0702030302020204" pitchFamily="66" charset="0"/>
                </a:rPr>
                <a:t>CENTRAL QUESTION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n-US" sz="1200" b="1" u="none" kern="1200" dirty="0">
                  <a:latin typeface="Comic Sans MS" panose="030F0702030302020204" pitchFamily="66" charset="0"/>
                </a:rPr>
                <a:t>What is the ultimate reality?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b="0" u="none" kern="1200" dirty="0">
                  <a:latin typeface="Comic Sans MS" panose="030F0702030302020204" pitchFamily="66" charset="0"/>
                </a:rPr>
                <a:t>Matter: Materialism – </a:t>
              </a:r>
              <a:r>
                <a:rPr lang="en-US" sz="1100" b="0" u="none" kern="1200" dirty="0" err="1">
                  <a:latin typeface="Comic Sans MS" panose="030F0702030302020204" pitchFamily="66" charset="0"/>
                </a:rPr>
                <a:t>Charvaka</a:t>
              </a:r>
              <a:r>
                <a:rPr lang="en-US" sz="1100" b="0" u="none" kern="1200" dirty="0">
                  <a:latin typeface="Comic Sans MS" panose="030F0702030302020204" pitchFamily="66" charset="0"/>
                </a:rPr>
                <a:t> Marxism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b="0" u="none" kern="1200" dirty="0">
                  <a:latin typeface="Comic Sans MS" panose="030F0702030302020204" pitchFamily="66" charset="0"/>
                </a:rPr>
                <a:t>Ideal: Idealism – Plato, Berkeley, Hegel</a:t>
              </a:r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b="0" u="none" kern="1200" dirty="0">
                  <a:latin typeface="Comic Sans MS" panose="030F0702030302020204" pitchFamily="66" charset="0"/>
                </a:rPr>
                <a:t>Spiritual Reality: Spiritualism – </a:t>
              </a:r>
              <a:r>
                <a:rPr lang="en-US" sz="1100" b="0" u="none" kern="1200" dirty="0" err="1">
                  <a:latin typeface="Comic Sans MS" panose="030F0702030302020204" pitchFamily="66" charset="0"/>
                </a:rPr>
                <a:t>Shankara</a:t>
              </a:r>
              <a:r>
                <a:rPr lang="en-US" sz="1100" b="0" u="none" kern="1200" dirty="0">
                  <a:latin typeface="Comic Sans MS" panose="030F0702030302020204" pitchFamily="66" charset="0"/>
                </a:rPr>
                <a:t>, Ramanuja, Sri </a:t>
              </a:r>
              <a:r>
                <a:rPr lang="en-US" sz="1100" b="0" u="none" kern="1200" dirty="0" err="1">
                  <a:latin typeface="Comic Sans MS" panose="030F0702030302020204" pitchFamily="66" charset="0"/>
                </a:rPr>
                <a:t>Aurobindo</a:t>
              </a:r>
              <a:r>
                <a:rPr lang="en-US" sz="1100" b="0" u="none" kern="1200" dirty="0">
                  <a:latin typeface="Comic Sans MS" panose="030F0702030302020204" pitchFamily="66" charset="0"/>
                </a:rPr>
                <a:t> &amp; </a:t>
              </a:r>
              <a:r>
                <a:rPr lang="en-US" sz="1100" b="0" u="none" kern="1200" dirty="0" err="1">
                  <a:latin typeface="Comic Sans MS" panose="030F0702030302020204" pitchFamily="66" charset="0"/>
                </a:rPr>
                <a:t>Madhva</a:t>
              </a:r>
              <a:endParaRPr lang="en-US" sz="1100" b="0" u="none" kern="1200" dirty="0">
                <a:latin typeface="Comic Sans MS" panose="030F0702030302020204" pitchFamily="66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n-US" sz="1200" b="1" u="none" kern="1200" dirty="0">
                  <a:latin typeface="Comic Sans MS" panose="030F0702030302020204" pitchFamily="66" charset="0"/>
                </a:rPr>
                <a:t>What is the nature of reality?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n-US" sz="1200" b="1" u="none" kern="1200" dirty="0">
                  <a:latin typeface="Comic Sans MS" panose="030F0702030302020204" pitchFamily="66" charset="0"/>
                </a:rPr>
                <a:t>How is reality related to the world?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8D712B3-0A54-4F39-AD4B-60911D034713}"/>
              </a:ext>
            </a:extLst>
          </p:cNvPr>
          <p:cNvGrpSpPr/>
          <p:nvPr/>
        </p:nvGrpSpPr>
        <p:grpSpPr>
          <a:xfrm>
            <a:off x="4119641" y="2107996"/>
            <a:ext cx="1847220" cy="3248903"/>
            <a:chOff x="4036722" y="105344"/>
            <a:chExt cx="1847220" cy="3248903"/>
          </a:xfrm>
          <a:solidFill>
            <a:schemeClr val="accent1">
              <a:lumMod val="50000"/>
            </a:schemeClr>
          </a:solidFill>
        </p:grpSpPr>
        <p:sp>
          <p:nvSpPr>
            <p:cNvPr id="16" name="Partial Circle 15">
              <a:extLst>
                <a:ext uri="{FF2B5EF4-FFF2-40B4-BE49-F238E27FC236}">
                  <a16:creationId xmlns:a16="http://schemas.microsoft.com/office/drawing/2014/main" id="{8A3EAA83-7424-4201-839A-ED2DBBFC4236}"/>
                </a:ext>
              </a:extLst>
            </p:cNvPr>
            <p:cNvSpPr/>
            <p:nvPr/>
          </p:nvSpPr>
          <p:spPr>
            <a:xfrm>
              <a:off x="4036722" y="105344"/>
              <a:ext cx="1847220" cy="3248903"/>
            </a:xfrm>
            <a:prstGeom prst="pieWedge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Partial Circle 12">
              <a:extLst>
                <a:ext uri="{FF2B5EF4-FFF2-40B4-BE49-F238E27FC236}">
                  <a16:creationId xmlns:a16="http://schemas.microsoft.com/office/drawing/2014/main" id="{6BFFEEC2-A39B-47DA-8186-3CCA2AB424B9}"/>
                </a:ext>
              </a:extLst>
            </p:cNvPr>
            <p:cNvSpPr txBox="1"/>
            <p:nvPr/>
          </p:nvSpPr>
          <p:spPr>
            <a:xfrm>
              <a:off x="4577760" y="1056926"/>
              <a:ext cx="1306182" cy="2297321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>
                  <a:latin typeface="Comic Sans MS" panose="030F0702030302020204" pitchFamily="66" charset="0"/>
                </a:rPr>
                <a:t>Metaphysics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5683F0F-8DD9-4D47-8F99-3CFB1B8C65B4}"/>
              </a:ext>
            </a:extLst>
          </p:cNvPr>
          <p:cNvGrpSpPr/>
          <p:nvPr/>
        </p:nvGrpSpPr>
        <p:grpSpPr>
          <a:xfrm>
            <a:off x="5969243" y="2111016"/>
            <a:ext cx="1864807" cy="3247164"/>
            <a:chOff x="5886324" y="108364"/>
            <a:chExt cx="1864807" cy="3247164"/>
          </a:xfrm>
          <a:solidFill>
            <a:schemeClr val="accent1">
              <a:lumMod val="50000"/>
            </a:schemeClr>
          </a:solidFill>
        </p:grpSpPr>
        <p:sp>
          <p:nvSpPr>
            <p:cNvPr id="14" name="Partial Circle 13">
              <a:extLst>
                <a:ext uri="{FF2B5EF4-FFF2-40B4-BE49-F238E27FC236}">
                  <a16:creationId xmlns:a16="http://schemas.microsoft.com/office/drawing/2014/main" id="{FCD19699-6C51-4419-9E75-124A826839EE}"/>
                </a:ext>
              </a:extLst>
            </p:cNvPr>
            <p:cNvSpPr/>
            <p:nvPr/>
          </p:nvSpPr>
          <p:spPr>
            <a:xfrm rot="5400000">
              <a:off x="5195146" y="799542"/>
              <a:ext cx="3247164" cy="1864807"/>
            </a:xfrm>
            <a:prstGeom prst="pieWedge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Partial Circle 14">
              <a:extLst>
                <a:ext uri="{FF2B5EF4-FFF2-40B4-BE49-F238E27FC236}">
                  <a16:creationId xmlns:a16="http://schemas.microsoft.com/office/drawing/2014/main" id="{2BB16995-4B04-435D-B8C8-8EA685278A2A}"/>
                </a:ext>
              </a:extLst>
            </p:cNvPr>
            <p:cNvSpPr txBox="1"/>
            <p:nvPr/>
          </p:nvSpPr>
          <p:spPr>
            <a:xfrm>
              <a:off x="5886325" y="1059436"/>
              <a:ext cx="1318618" cy="2296092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>
                  <a:latin typeface="Comic Sans MS" panose="030F0702030302020204" pitchFamily="66" charset="0"/>
                </a:rPr>
                <a:t>Epistemology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417F10-1A70-45F4-809C-F7C380A5143A}"/>
              </a:ext>
            </a:extLst>
          </p:cNvPr>
          <p:cNvGrpSpPr/>
          <p:nvPr/>
        </p:nvGrpSpPr>
        <p:grpSpPr>
          <a:xfrm>
            <a:off x="5998863" y="5375893"/>
            <a:ext cx="1835188" cy="1207559"/>
            <a:chOff x="5873740" y="3373242"/>
            <a:chExt cx="1890798" cy="1062240"/>
          </a:xfrm>
          <a:solidFill>
            <a:schemeClr val="accent1">
              <a:lumMod val="50000"/>
            </a:schemeClr>
          </a:solidFill>
        </p:grpSpPr>
        <p:sp>
          <p:nvSpPr>
            <p:cNvPr id="11" name="Partial Circle 10">
              <a:extLst>
                <a:ext uri="{FF2B5EF4-FFF2-40B4-BE49-F238E27FC236}">
                  <a16:creationId xmlns:a16="http://schemas.microsoft.com/office/drawing/2014/main" id="{64F7C30B-35BC-43FE-9A6C-D3349C9D3FC2}"/>
                </a:ext>
              </a:extLst>
            </p:cNvPr>
            <p:cNvSpPr/>
            <p:nvPr/>
          </p:nvSpPr>
          <p:spPr>
            <a:xfrm rot="10800000">
              <a:off x="5873740" y="3373242"/>
              <a:ext cx="1890798" cy="1062240"/>
            </a:xfrm>
            <a:prstGeom prst="pieWedge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Partial Circle 16">
              <a:extLst>
                <a:ext uri="{FF2B5EF4-FFF2-40B4-BE49-F238E27FC236}">
                  <a16:creationId xmlns:a16="http://schemas.microsoft.com/office/drawing/2014/main" id="{549E4618-D960-4981-841E-91412D6B41BF}"/>
                </a:ext>
              </a:extLst>
            </p:cNvPr>
            <p:cNvSpPr txBox="1"/>
            <p:nvPr/>
          </p:nvSpPr>
          <p:spPr>
            <a:xfrm rot="21600000">
              <a:off x="5873740" y="3373242"/>
              <a:ext cx="1336996" cy="751117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>
                  <a:latin typeface="Comic Sans MS" panose="030F0702030302020204" pitchFamily="66" charset="0"/>
                </a:rPr>
                <a:t>Ethics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9E450BA-B311-4588-98E4-7010A3057236}"/>
              </a:ext>
            </a:extLst>
          </p:cNvPr>
          <p:cNvGrpSpPr/>
          <p:nvPr/>
        </p:nvGrpSpPr>
        <p:grpSpPr>
          <a:xfrm>
            <a:off x="4119644" y="5374613"/>
            <a:ext cx="1819082" cy="1208840"/>
            <a:chOff x="4191228" y="3373828"/>
            <a:chExt cx="1662592" cy="1033748"/>
          </a:xfrm>
          <a:solidFill>
            <a:schemeClr val="accent1">
              <a:lumMod val="50000"/>
            </a:schemeClr>
          </a:solidFill>
        </p:grpSpPr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9D89F9DC-8C6F-4287-91F9-C885549E1665}"/>
                </a:ext>
              </a:extLst>
            </p:cNvPr>
            <p:cNvSpPr/>
            <p:nvPr/>
          </p:nvSpPr>
          <p:spPr>
            <a:xfrm rot="16200000">
              <a:off x="4505650" y="3059406"/>
              <a:ext cx="1033748" cy="1662592"/>
            </a:xfrm>
            <a:prstGeom prst="pieWedge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Partial Circle 4">
              <a:extLst>
                <a:ext uri="{FF2B5EF4-FFF2-40B4-BE49-F238E27FC236}">
                  <a16:creationId xmlns:a16="http://schemas.microsoft.com/office/drawing/2014/main" id="{9C81DD9D-F93F-4AE1-AD58-C5E0FDCF2253}"/>
                </a:ext>
              </a:extLst>
            </p:cNvPr>
            <p:cNvSpPr txBox="1"/>
            <p:nvPr/>
          </p:nvSpPr>
          <p:spPr>
            <a:xfrm>
              <a:off x="4685719" y="3373828"/>
              <a:ext cx="1063268" cy="73129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>
                  <a:latin typeface="Comic Sans MS" panose="030F0702030302020204" pitchFamily="66" charset="0"/>
                </a:rPr>
                <a:t>Logic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4402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382</TotalTime>
  <Words>262</Words>
  <Application>Microsoft Office PowerPoint</Application>
  <PresentationFormat>Widescreen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Broadway</vt:lpstr>
      <vt:lpstr>Calibri</vt:lpstr>
      <vt:lpstr>Comic Sans MS</vt:lpstr>
      <vt:lpstr>Trebuchet MS</vt:lpstr>
      <vt:lpstr>Berlin</vt:lpstr>
      <vt:lpstr>PHILOSOPHY</vt:lpstr>
      <vt:lpstr>NATURE OF PHILOSOPHY</vt:lpstr>
      <vt:lpstr>BRANCHES OF PHILOSOPHY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</dc:title>
  <dc:creator>Abhishek Kumar</dc:creator>
  <cp:lastModifiedBy>Abhishek Kumar</cp:lastModifiedBy>
  <cp:revision>40</cp:revision>
  <dcterms:created xsi:type="dcterms:W3CDTF">2017-06-03T14:47:09Z</dcterms:created>
  <dcterms:modified xsi:type="dcterms:W3CDTF">2017-06-03T21:09:45Z</dcterms:modified>
</cp:coreProperties>
</file>